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5" r:id="rId2"/>
    <p:sldId id="310" r:id="rId3"/>
    <p:sldId id="341" r:id="rId4"/>
    <p:sldId id="311" r:id="rId5"/>
    <p:sldId id="313" r:id="rId6"/>
    <p:sldId id="312" r:id="rId7"/>
    <p:sldId id="317" r:id="rId8"/>
    <p:sldId id="318" r:id="rId9"/>
    <p:sldId id="320" r:id="rId10"/>
    <p:sldId id="321" r:id="rId11"/>
    <p:sldId id="322" r:id="rId12"/>
    <p:sldId id="323" r:id="rId13"/>
    <p:sldId id="324" r:id="rId14"/>
    <p:sldId id="325" r:id="rId15"/>
    <p:sldId id="326" r:id="rId16"/>
    <p:sldId id="328" r:id="rId17"/>
    <p:sldId id="329" r:id="rId18"/>
    <p:sldId id="330" r:id="rId19"/>
    <p:sldId id="331" r:id="rId20"/>
    <p:sldId id="332" r:id="rId21"/>
    <p:sldId id="334" r:id="rId22"/>
    <p:sldId id="335" r:id="rId23"/>
    <p:sldId id="336" r:id="rId24"/>
    <p:sldId id="337" r:id="rId25"/>
    <p:sldId id="342" r:id="rId26"/>
    <p:sldId id="343"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5" autoAdjust="0"/>
    <p:restoredTop sz="94629" autoAdjust="0"/>
  </p:normalViewPr>
  <p:slideViewPr>
    <p:cSldViewPr showGuides="1">
      <p:cViewPr>
        <p:scale>
          <a:sx n="131" d="100"/>
          <a:sy n="131" d="100"/>
        </p:scale>
        <p:origin x="40" y="5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6/5/20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6/5/20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6/5/20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6/5/20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6/5/20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6/5/20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6/5/20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6/5/20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6/5/20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6/5/20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etezare/Car-Renta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utorentalnews.com/channel/rental-operations/article/story/2010/06/unlimited-miles-or-mileage-caps.aspx" TargetMode="External"/><Relationship Id="rId2" Type="http://schemas.openxmlformats.org/officeDocument/2006/relationships/hyperlink" Target="http://www.enterprise.com/car_rental/deeplinkmap.do?bid=056&amp;dcpCode=ONE-WA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36612" y="304800"/>
            <a:ext cx="8229600" cy="2895600"/>
          </a:xfrm>
        </p:spPr>
        <p:txBody>
          <a:bodyPr/>
          <a:lstStyle/>
          <a:p>
            <a:r>
              <a:rPr lang="en-US" u="sng" dirty="0" err="1">
                <a:solidFill>
                  <a:schemeClr val="accent1">
                    <a:lumMod val="60000"/>
                    <a:lumOff val="40000"/>
                  </a:schemeClr>
                </a:solidFill>
              </a:rPr>
              <a:t>eCar</a:t>
            </a:r>
            <a:r>
              <a:rPr lang="en-US" u="sng" dirty="0">
                <a:solidFill>
                  <a:schemeClr val="accent1">
                    <a:lumMod val="60000"/>
                    <a:lumOff val="40000"/>
                  </a:schemeClr>
                </a:solidFill>
              </a:rPr>
              <a:t>-Rental</a:t>
            </a:r>
          </a:p>
        </p:txBody>
      </p:sp>
      <p:sp>
        <p:nvSpPr>
          <p:cNvPr id="4" name="Subtitle 3"/>
          <p:cNvSpPr>
            <a:spLocks noGrp="1"/>
          </p:cNvSpPr>
          <p:nvPr>
            <p:ph type="subTitle" idx="1"/>
          </p:nvPr>
        </p:nvSpPr>
        <p:spPr>
          <a:xfrm>
            <a:off x="912812" y="3200400"/>
            <a:ext cx="8229600" cy="3048000"/>
          </a:xfrm>
        </p:spPr>
        <p:txBody>
          <a:bodyPr/>
          <a:lstStyle/>
          <a:p>
            <a:r>
              <a:rPr lang="it-IT" dirty="0"/>
              <a:t>SWE-</a:t>
            </a:r>
            <a:r>
              <a:rPr lang="it-IT" dirty="0" err="1"/>
              <a:t>project</a:t>
            </a:r>
            <a:r>
              <a:rPr lang="it-IT" dirty="0"/>
              <a:t>:</a:t>
            </a:r>
          </a:p>
          <a:p>
            <a:endParaRPr lang="it-IT" dirty="0"/>
          </a:p>
          <a:p>
            <a:endParaRPr lang="it-IT" dirty="0"/>
          </a:p>
          <a:p>
            <a:endParaRPr lang="it-IT" dirty="0"/>
          </a:p>
          <a:p>
            <a:r>
              <a:rPr lang="it-IT" dirty="0" err="1"/>
              <a:t>Biniam</a:t>
            </a:r>
            <a:r>
              <a:rPr lang="it-IT" dirty="0"/>
              <a:t> </a:t>
            </a:r>
            <a:r>
              <a:rPr lang="it-IT" dirty="0" err="1"/>
              <a:t>Arefaine</a:t>
            </a:r>
            <a:r>
              <a:rPr lang="it-IT" dirty="0"/>
              <a:t>: id: 110972</a:t>
            </a:r>
          </a:p>
          <a:p>
            <a:r>
              <a:rPr lang="it-IT" dirty="0" err="1"/>
              <a:t>Essey</a:t>
            </a:r>
            <a:r>
              <a:rPr lang="it-IT" dirty="0"/>
              <a:t> </a:t>
            </a:r>
            <a:r>
              <a:rPr lang="it-IT" dirty="0" err="1"/>
              <a:t>tezare</a:t>
            </a:r>
            <a:r>
              <a:rPr lang="it-IT" dirty="0"/>
              <a:t>: id: 986469</a:t>
            </a:r>
          </a:p>
          <a:p>
            <a:r>
              <a:rPr lang="it-IT" dirty="0" err="1"/>
              <a:t>Dawit</a:t>
            </a:r>
            <a:r>
              <a:rPr lang="it-IT" dirty="0"/>
              <a:t> </a:t>
            </a:r>
            <a:r>
              <a:rPr lang="it-IT" dirty="0" err="1"/>
              <a:t>hailu</a:t>
            </a:r>
            <a:r>
              <a:rPr lang="it-IT" dirty="0"/>
              <a:t>: id: 110974</a:t>
            </a:r>
          </a:p>
          <a:p>
            <a:endParaRPr lang="it-IT" dirty="0"/>
          </a:p>
          <a:p>
            <a:endParaRPr lang="it-IT" dirty="0"/>
          </a:p>
          <a:p>
            <a:r>
              <a:rPr lang="en-US" dirty="0">
                <a:hlinkClick r:id="rId2"/>
              </a:rPr>
              <a:t>https://github.com/etezare/Car-Rental</a:t>
            </a:r>
            <a:endParaRPr lang="it-IT" dirty="0"/>
          </a:p>
          <a:p>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162A-027D-47BE-A627-2B248E055D8B}"/>
              </a:ext>
            </a:extLst>
          </p:cNvPr>
          <p:cNvSpPr>
            <a:spLocks noGrp="1"/>
          </p:cNvSpPr>
          <p:nvPr>
            <p:ph type="title"/>
          </p:nvPr>
        </p:nvSpPr>
        <p:spPr>
          <a:xfrm>
            <a:off x="1488168" y="21771"/>
            <a:ext cx="9144001" cy="1371600"/>
          </a:xfrm>
        </p:spPr>
        <p:txBody>
          <a:bodyPr/>
          <a:lstStyle/>
          <a:p>
            <a:pPr algn="ctr"/>
            <a:r>
              <a:rPr lang="en-US" u="sng" dirty="0">
                <a:latin typeface="Times New Roman" panose="02020603050405020304" pitchFamily="18" charset="0"/>
                <a:cs typeface="Times New Roman" panose="02020603050405020304" pitchFamily="18" charset="0"/>
              </a:rPr>
              <a:t>3. System Architecture Analysis</a:t>
            </a:r>
          </a:p>
        </p:txBody>
      </p:sp>
      <p:sp>
        <p:nvSpPr>
          <p:cNvPr id="3" name="Content Placeholder 2">
            <a:extLst>
              <a:ext uri="{FF2B5EF4-FFF2-40B4-BE49-F238E27FC236}">
                <a16:creationId xmlns:a16="http://schemas.microsoft.com/office/drawing/2014/main" id="{833502DE-A0B4-4924-A0B7-449FCECD517F}"/>
              </a:ext>
            </a:extLst>
          </p:cNvPr>
          <p:cNvSpPr>
            <a:spLocks noGrp="1"/>
          </p:cNvSpPr>
          <p:nvPr>
            <p:ph idx="1"/>
          </p:nvPr>
        </p:nvSpPr>
        <p:spPr>
          <a:xfrm>
            <a:off x="1527216" y="1981200"/>
            <a:ext cx="9134391" cy="4114801"/>
          </a:xfrm>
        </p:spPr>
        <p:txBody>
          <a:bodyPr>
            <a:normAutofit/>
          </a:bodyPr>
          <a:lstStyle/>
          <a:p>
            <a:r>
              <a:rPr lang="en-US" dirty="0">
                <a:latin typeface="Times New Roman" panose="02020603050405020304" pitchFamily="18" charset="0"/>
                <a:cs typeface="Times New Roman" panose="02020603050405020304" pitchFamily="18" charset="0"/>
              </a:rPr>
              <a:t>Content</a:t>
            </a:r>
          </a:p>
          <a:p>
            <a:pPr lvl="1"/>
            <a:r>
              <a:rPr lang="en-US" sz="2400" dirty="0">
                <a:latin typeface="Times New Roman" panose="02020603050405020304" pitchFamily="18" charset="0"/>
                <a:cs typeface="Times New Roman" panose="02020603050405020304" pitchFamily="18" charset="0"/>
              </a:rPr>
              <a:t>System Architecture Analysis Diagram</a:t>
            </a:r>
          </a:p>
          <a:p>
            <a:pPr lvl="1"/>
            <a:r>
              <a:rPr lang="en-US" sz="2400" dirty="0">
                <a:latin typeface="Times New Roman" panose="02020603050405020304" pitchFamily="18" charset="0"/>
                <a:cs typeface="Times New Roman" panose="02020603050405020304" pitchFamily="18" charset="0"/>
              </a:rPr>
              <a:t>Key Abstractions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1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80AF-B7EC-42BB-9354-D995DCFBEFBC}"/>
              </a:ext>
            </a:extLst>
          </p:cNvPr>
          <p:cNvSpPr>
            <a:spLocks noGrp="1"/>
          </p:cNvSpPr>
          <p:nvPr>
            <p:ph type="title"/>
          </p:nvPr>
        </p:nvSpPr>
        <p:spPr>
          <a:xfrm>
            <a:off x="1522411" y="-381000"/>
            <a:ext cx="9144001" cy="1371600"/>
          </a:xfrm>
        </p:spPr>
        <p:txBody>
          <a:bodyPr/>
          <a:lstStyle/>
          <a:p>
            <a:pPr algn="ctr"/>
            <a:r>
              <a:rPr lang="en-US" u="sng" dirty="0">
                <a:latin typeface="Times New Roman" panose="02020603050405020304" pitchFamily="18" charset="0"/>
                <a:cs typeface="Times New Roman" panose="02020603050405020304" pitchFamily="18" charset="0"/>
              </a:rPr>
              <a:t>System Architecture Analysis Diagram</a:t>
            </a:r>
          </a:p>
        </p:txBody>
      </p:sp>
      <p:pic>
        <p:nvPicPr>
          <p:cNvPr id="4" name="Content Placeholder 3">
            <a:extLst>
              <a:ext uri="{FF2B5EF4-FFF2-40B4-BE49-F238E27FC236}">
                <a16:creationId xmlns:a16="http://schemas.microsoft.com/office/drawing/2014/main" id="{735E5862-8E17-4470-970E-69115ADC804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3012" y="1066800"/>
            <a:ext cx="6858000" cy="5486400"/>
          </a:xfrm>
          <a:prstGeom prst="rect">
            <a:avLst/>
          </a:prstGeom>
          <a:noFill/>
          <a:ln>
            <a:noFill/>
          </a:ln>
        </p:spPr>
      </p:pic>
    </p:spTree>
    <p:extLst>
      <p:ext uri="{BB962C8B-B14F-4D97-AF65-F5344CB8AC3E}">
        <p14:creationId xmlns:p14="http://schemas.microsoft.com/office/powerpoint/2010/main" val="17663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2F-7BD6-4ED1-9DEE-12176AB6D23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Key Abstractions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48C03C-0EB5-4CCA-A309-881E8E90F1E5}"/>
              </a:ext>
            </a:extLst>
          </p:cNvPr>
          <p:cNvSpPr>
            <a:spLocks noGrp="1"/>
          </p:cNvSpPr>
          <p:nvPr>
            <p:ph idx="1"/>
          </p:nvPr>
        </p:nvSpPr>
        <p:spPr/>
        <p:txBody>
          <a:bodyPr>
            <a:noAutofit/>
          </a:bodyPr>
          <a:lstStyle/>
          <a:p>
            <a:pPr lvl="0"/>
            <a:r>
              <a:rPr lang="en-US" sz="2800" dirty="0">
                <a:latin typeface="Times New Roman" panose="02020603050405020304" pitchFamily="18" charset="0"/>
                <a:cs typeface="Times New Roman" panose="02020603050405020304" pitchFamily="18" charset="0"/>
              </a:rPr>
              <a:t>Vehicle</a:t>
            </a:r>
          </a:p>
          <a:p>
            <a:pPr lvl="0"/>
            <a:r>
              <a:rPr lang="en-US" sz="2800" dirty="0">
                <a:latin typeface="Times New Roman" panose="02020603050405020304" pitchFamily="18" charset="0"/>
                <a:cs typeface="Times New Roman" panose="02020603050405020304" pitchFamily="18" charset="0"/>
              </a:rPr>
              <a:t>Staff</a:t>
            </a:r>
          </a:p>
          <a:p>
            <a:pPr lvl="0"/>
            <a:r>
              <a:rPr lang="en-US" sz="2800" dirty="0">
                <a:latin typeface="Times New Roman" panose="02020603050405020304" pitchFamily="18" charset="0"/>
                <a:cs typeface="Times New Roman" panose="02020603050405020304" pitchFamily="18" charset="0"/>
              </a:rPr>
              <a:t>Customer</a:t>
            </a:r>
          </a:p>
          <a:p>
            <a:pPr lvl="0"/>
            <a:r>
              <a:rPr lang="en-US" sz="2800" dirty="0">
                <a:latin typeface="Times New Roman" panose="02020603050405020304" pitchFamily="18" charset="0"/>
                <a:cs typeface="Times New Roman" panose="02020603050405020304" pitchFamily="18" charset="0"/>
              </a:rPr>
              <a:t>Booking</a:t>
            </a:r>
          </a:p>
          <a:p>
            <a:pPr lvl="0"/>
            <a:r>
              <a:rPr lang="en-US" sz="2800" dirty="0">
                <a:latin typeface="Times New Roman" panose="02020603050405020304" pitchFamily="18" charset="0"/>
                <a:cs typeface="Times New Roman" panose="02020603050405020304" pitchFamily="18" charset="0"/>
              </a:rPr>
              <a:t>Address</a:t>
            </a:r>
          </a:p>
          <a:p>
            <a:pPr lvl="0"/>
            <a:r>
              <a:rPr lang="en-US" sz="2800" dirty="0">
                <a:latin typeface="Times New Roman" panose="02020603050405020304" pitchFamily="18" charset="0"/>
                <a:cs typeface="Times New Roman" panose="02020603050405020304" pitchFamily="18" charset="0"/>
              </a:rPr>
              <a:t>Payment</a:t>
            </a:r>
          </a:p>
          <a:p>
            <a:pPr lvl="0"/>
            <a:r>
              <a:rPr lang="en-US" sz="2800" dirty="0">
                <a:latin typeface="Times New Roman" panose="02020603050405020304" pitchFamily="18" charset="0"/>
                <a:cs typeface="Times New Roman" panose="02020603050405020304" pitchFamily="18" charset="0"/>
              </a:rPr>
              <a:t>Classification</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6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CB9D-71C9-46E9-9BF0-6EBB0FEA5BB4}"/>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4. Use Case Analysis</a:t>
            </a:r>
          </a:p>
        </p:txBody>
      </p:sp>
      <p:sp>
        <p:nvSpPr>
          <p:cNvPr id="3" name="Content Placeholder 2">
            <a:extLst>
              <a:ext uri="{FF2B5EF4-FFF2-40B4-BE49-F238E27FC236}">
                <a16:creationId xmlns:a16="http://schemas.microsoft.com/office/drawing/2014/main" id="{871E3FF4-F61A-4A5A-B7E6-04C62F3615C0}"/>
              </a:ext>
            </a:extLst>
          </p:cNvPr>
          <p:cNvSpPr>
            <a:spLocks noGrp="1"/>
          </p:cNvSpPr>
          <p:nvPr>
            <p:ph idx="1"/>
          </p:nvPr>
        </p:nvSpPr>
        <p:spPr>
          <a:xfrm>
            <a:off x="1522413" y="2362199"/>
            <a:ext cx="9134391" cy="4114801"/>
          </a:xfrm>
        </p:spPr>
        <p:txBody>
          <a:bodyPr>
            <a:normAutofit/>
          </a:bodyPr>
          <a:lstStyle/>
          <a:p>
            <a:r>
              <a:rPr lang="en-US" dirty="0">
                <a:latin typeface="Times New Roman" panose="02020603050405020304" pitchFamily="18" charset="0"/>
                <a:cs typeface="Times New Roman" panose="02020603050405020304" pitchFamily="18" charset="0"/>
              </a:rPr>
              <a:t>Content</a:t>
            </a:r>
          </a:p>
          <a:p>
            <a:pPr lvl="1"/>
            <a:r>
              <a:rPr lang="en-US" sz="2400" dirty="0">
                <a:latin typeface="Times New Roman" panose="02020603050405020304" pitchFamily="18" charset="0"/>
                <a:cs typeface="Times New Roman" panose="02020603050405020304" pitchFamily="18" charset="0"/>
              </a:rPr>
              <a:t>Sequence Diagram</a:t>
            </a:r>
          </a:p>
          <a:p>
            <a:pPr lvl="2"/>
            <a:r>
              <a:rPr lang="en-US" sz="2200" dirty="0">
                <a:latin typeface="Times New Roman" panose="02020603050405020304" pitchFamily="18" charset="0"/>
                <a:cs typeface="Times New Roman" panose="02020603050405020304" pitchFamily="18" charset="0"/>
              </a:rPr>
              <a:t>Register a Car : Use Case Sequence Diagram</a:t>
            </a:r>
          </a:p>
          <a:p>
            <a:pPr lvl="2"/>
            <a:r>
              <a:rPr lang="en-US" sz="2200" dirty="0">
                <a:latin typeface="Times New Roman" panose="02020603050405020304" pitchFamily="18" charset="0"/>
                <a:cs typeface="Times New Roman" panose="02020603050405020304" pitchFamily="18" charset="0"/>
              </a:rPr>
              <a:t>Booking a Car: Use Case Sequence Diagram</a:t>
            </a:r>
          </a:p>
          <a:p>
            <a:pPr lvl="2"/>
            <a:r>
              <a:rPr lang="en-US" sz="2200" dirty="0">
                <a:latin typeface="Times New Roman" panose="02020603050405020304" pitchFamily="18" charset="0"/>
                <a:cs typeface="Times New Roman" panose="02020603050405020304" pitchFamily="18" charset="0"/>
              </a:rPr>
              <a:t>Searching Booking ID :Use Case Sequence Diagram</a:t>
            </a:r>
            <a:endParaRPr lang="en-US" sz="20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Collaboration Diagram</a:t>
            </a:r>
          </a:p>
          <a:p>
            <a:pPr lvl="1"/>
            <a:r>
              <a:rPr lang="en-US" sz="2400" dirty="0">
                <a:latin typeface="Times New Roman" panose="02020603050405020304" pitchFamily="18" charset="0"/>
                <a:cs typeface="Times New Roman" panose="02020603050405020304" pitchFamily="18" charset="0"/>
              </a:rPr>
              <a:t>VOPC Diagram</a:t>
            </a:r>
          </a:p>
        </p:txBody>
      </p:sp>
    </p:spTree>
    <p:extLst>
      <p:ext uri="{BB962C8B-B14F-4D97-AF65-F5344CB8AC3E}">
        <p14:creationId xmlns:p14="http://schemas.microsoft.com/office/powerpoint/2010/main" val="191447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E774-3D3D-4852-9822-0B7B506B76D1}"/>
              </a:ext>
            </a:extLst>
          </p:cNvPr>
          <p:cNvSpPr>
            <a:spLocks noGrp="1"/>
          </p:cNvSpPr>
          <p:nvPr>
            <p:ph type="title"/>
          </p:nvPr>
        </p:nvSpPr>
        <p:spPr>
          <a:xfrm>
            <a:off x="1512803" y="152400"/>
            <a:ext cx="9144001" cy="1371600"/>
          </a:xfrm>
        </p:spPr>
        <p:txBody>
          <a:bodyPr>
            <a:normAutofit/>
          </a:bodyPr>
          <a:lstStyle/>
          <a:p>
            <a:pPr algn="ctr"/>
            <a:r>
              <a:rPr lang="en-US" u="sng" dirty="0">
                <a:latin typeface="Times New Roman" panose="02020603050405020304" pitchFamily="18" charset="0"/>
                <a:cs typeface="Times New Roman" panose="02020603050405020304" pitchFamily="18" charset="0"/>
              </a:rPr>
              <a:t>Register a Car: Use Case Sequence Diagram</a:t>
            </a:r>
          </a:p>
        </p:txBody>
      </p:sp>
      <p:sp>
        <p:nvSpPr>
          <p:cNvPr id="6" name="Content Placeholder 5">
            <a:extLst>
              <a:ext uri="{FF2B5EF4-FFF2-40B4-BE49-F238E27FC236}">
                <a16:creationId xmlns:a16="http://schemas.microsoft.com/office/drawing/2014/main" id="{0106ABD1-3F8B-4587-89BC-B29AD66A093F}"/>
              </a:ext>
            </a:extLst>
          </p:cNvPr>
          <p:cNvSpPr>
            <a:spLocks noGrp="1"/>
          </p:cNvSpPr>
          <p:nvPr>
            <p:ph idx="1"/>
          </p:nvPr>
        </p:nvSpPr>
        <p:spPr>
          <a:xfrm>
            <a:off x="1522413" y="1904999"/>
            <a:ext cx="9134391" cy="4648201"/>
          </a:xfrm>
        </p:spPr>
        <p:txBody>
          <a:bodyPr/>
          <a:lstStyle/>
          <a:p>
            <a:pPr marL="0" indent="0">
              <a:buNone/>
            </a:pPr>
            <a:r>
              <a:rPr lang="en-US" dirty="0"/>
              <a:t> </a:t>
            </a:r>
          </a:p>
          <a:p>
            <a:endParaRPr lang="en-US" dirty="0"/>
          </a:p>
        </p:txBody>
      </p:sp>
      <p:pic>
        <p:nvPicPr>
          <p:cNvPr id="7" name="Content Placeholder 3" descr="A screenshot of a cell phone&#10;&#10;Description automatically generated">
            <a:extLst>
              <a:ext uri="{FF2B5EF4-FFF2-40B4-BE49-F238E27FC236}">
                <a16:creationId xmlns:a16="http://schemas.microsoft.com/office/drawing/2014/main" id="{1D0E342D-2F3C-4175-8404-C3829472B6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751012" y="2057400"/>
            <a:ext cx="8610600" cy="4448175"/>
          </a:xfrm>
          <a:prstGeom prst="rect">
            <a:avLst/>
          </a:prstGeom>
        </p:spPr>
      </p:pic>
    </p:spTree>
    <p:extLst>
      <p:ext uri="{BB962C8B-B14F-4D97-AF65-F5344CB8AC3E}">
        <p14:creationId xmlns:p14="http://schemas.microsoft.com/office/powerpoint/2010/main" val="348618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FB0A-1387-4112-AA6F-43566A963484}"/>
              </a:ext>
            </a:extLst>
          </p:cNvPr>
          <p:cNvSpPr>
            <a:spLocks noGrp="1"/>
          </p:cNvSpPr>
          <p:nvPr>
            <p:ph type="title"/>
          </p:nvPr>
        </p:nvSpPr>
        <p:spPr>
          <a:xfrm>
            <a:off x="1522411" y="152400"/>
            <a:ext cx="9144001" cy="1371600"/>
          </a:xfrm>
        </p:spPr>
        <p:txBody>
          <a:bodyPr/>
          <a:lstStyle/>
          <a:p>
            <a:pPr algn="ctr"/>
            <a:r>
              <a:rPr lang="en-US" u="sng" dirty="0">
                <a:latin typeface="Times New Roman" panose="02020603050405020304" pitchFamily="18" charset="0"/>
                <a:cs typeface="Times New Roman" panose="02020603050405020304" pitchFamily="18" charset="0"/>
              </a:rPr>
              <a:t>Booking a Car: Use Case Sequence Diagram</a:t>
            </a:r>
          </a:p>
        </p:txBody>
      </p:sp>
      <p:pic>
        <p:nvPicPr>
          <p:cNvPr id="4" name="Content Placeholder 3" descr="A screenshot of a social media post&#10;&#10;Description automatically generated">
            <a:extLst>
              <a:ext uri="{FF2B5EF4-FFF2-40B4-BE49-F238E27FC236}">
                <a16:creationId xmlns:a16="http://schemas.microsoft.com/office/drawing/2014/main" id="{E85EF0E0-7F5C-45CE-9E65-6FBF10FC198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812" y="1828800"/>
            <a:ext cx="7696199" cy="4267200"/>
          </a:xfrm>
          <a:prstGeom prst="rect">
            <a:avLst/>
          </a:prstGeom>
        </p:spPr>
      </p:pic>
    </p:spTree>
    <p:extLst>
      <p:ext uri="{BB962C8B-B14F-4D97-AF65-F5344CB8AC3E}">
        <p14:creationId xmlns:p14="http://schemas.microsoft.com/office/powerpoint/2010/main" val="101323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A2E9-EE7B-4F56-905C-5710D10FC357}"/>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Searching Booking By ID: Use Case Sequence Diagram</a:t>
            </a:r>
          </a:p>
        </p:txBody>
      </p:sp>
      <p:pic>
        <p:nvPicPr>
          <p:cNvPr id="4" name="Content Placeholder 3" descr="A close up of a map&#10;&#10;Description automatically generated">
            <a:extLst>
              <a:ext uri="{FF2B5EF4-FFF2-40B4-BE49-F238E27FC236}">
                <a16:creationId xmlns:a16="http://schemas.microsoft.com/office/drawing/2014/main" id="{463D8B2C-B256-4D9B-82A5-5ED9B8C171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3" y="1980712"/>
            <a:ext cx="9134475" cy="3963375"/>
          </a:xfrm>
          <a:prstGeom prst="rect">
            <a:avLst/>
          </a:prstGeom>
        </p:spPr>
      </p:pic>
    </p:spTree>
    <p:extLst>
      <p:ext uri="{BB962C8B-B14F-4D97-AF65-F5344CB8AC3E}">
        <p14:creationId xmlns:p14="http://schemas.microsoft.com/office/powerpoint/2010/main" val="31965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4FEB-E492-474F-AD36-C8FD836C355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Collaboration Diagram</a:t>
            </a:r>
          </a:p>
        </p:txBody>
      </p:sp>
      <p:sp>
        <p:nvSpPr>
          <p:cNvPr id="3" name="Content Placeholder 2">
            <a:extLst>
              <a:ext uri="{FF2B5EF4-FFF2-40B4-BE49-F238E27FC236}">
                <a16:creationId xmlns:a16="http://schemas.microsoft.com/office/drawing/2014/main" id="{EDFE74FD-0512-4438-9A64-5DF7171313F7}"/>
              </a:ext>
            </a:extLst>
          </p:cNvPr>
          <p:cNvSpPr>
            <a:spLocks noGrp="1"/>
          </p:cNvSpPr>
          <p:nvPr>
            <p:ph idx="1"/>
          </p:nvPr>
        </p:nvSpPr>
        <p:spPr>
          <a:xfrm>
            <a:off x="1532023" y="2438400"/>
            <a:ext cx="9134391" cy="4114801"/>
          </a:xfrm>
        </p:spPr>
        <p:txBody>
          <a:bodyPr>
            <a:normAutofit/>
          </a:bodyPr>
          <a:lstStyle/>
          <a:p>
            <a:pPr lvl="1"/>
            <a:r>
              <a:rPr lang="en-US" sz="2400" dirty="0">
                <a:latin typeface="Times New Roman" panose="02020603050405020304" pitchFamily="18" charset="0"/>
                <a:cs typeface="Times New Roman" panose="02020603050405020304" pitchFamily="18" charset="0"/>
              </a:rPr>
              <a:t>Content</a:t>
            </a:r>
          </a:p>
          <a:p>
            <a:pPr lvl="2"/>
            <a:r>
              <a:rPr lang="en-US" sz="2400" dirty="0">
                <a:latin typeface="Times New Roman" panose="02020603050405020304" pitchFamily="18" charset="0"/>
                <a:cs typeface="Times New Roman" panose="02020603050405020304" pitchFamily="18" charset="0"/>
              </a:rPr>
              <a:t>Register a Car : Use Case Collaboration Diagram</a:t>
            </a:r>
          </a:p>
          <a:p>
            <a:pPr lvl="2"/>
            <a:r>
              <a:rPr lang="en-US" sz="2400" dirty="0">
                <a:latin typeface="Times New Roman" panose="02020603050405020304" pitchFamily="18" charset="0"/>
                <a:cs typeface="Times New Roman" panose="02020603050405020304" pitchFamily="18" charset="0"/>
              </a:rPr>
              <a:t>Booking a Car: Use Case Collaboration Diagram</a:t>
            </a:r>
          </a:p>
          <a:p>
            <a:pPr lvl="2"/>
            <a:r>
              <a:rPr lang="en-US" sz="2400" dirty="0">
                <a:latin typeface="Times New Roman" panose="02020603050405020304" pitchFamily="18" charset="0"/>
                <a:cs typeface="Times New Roman" panose="02020603050405020304" pitchFamily="18" charset="0"/>
              </a:rPr>
              <a:t>Searching Booking By ID: Use Case Collaboration Diagram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2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C0E-C347-4DF8-BEBB-CFB6332955BA}"/>
              </a:ext>
            </a:extLst>
          </p:cNvPr>
          <p:cNvSpPr>
            <a:spLocks noGrp="1"/>
          </p:cNvSpPr>
          <p:nvPr>
            <p:ph type="title"/>
          </p:nvPr>
        </p:nvSpPr>
        <p:spPr/>
        <p:txBody>
          <a:bodyPr/>
          <a:lstStyle/>
          <a:p>
            <a:pPr marL="463550" marR="0" lvl="2" algn="ctr" defTabSz="914400" rtl="0" eaLnBrk="1" fontAlgn="auto" latinLnBrk="0" hangingPunct="1">
              <a:lnSpc>
                <a:spcPct val="90000"/>
              </a:lnSpc>
              <a:spcBef>
                <a:spcPts val="600"/>
              </a:spcBef>
              <a:spcAft>
                <a:spcPts val="0"/>
              </a:spcAft>
              <a:buClr>
                <a:srgbClr val="56C5FF"/>
              </a:buClr>
              <a:buSzPct val="100000"/>
              <a:tabLst/>
              <a:defRPr/>
            </a:pPr>
            <a:r>
              <a:rPr lang="en-US" sz="3600" u="sng" kern="1200" spc="100" dirty="0">
                <a:solidFill>
                  <a:schemeClr val="tx1"/>
                </a:solidFill>
                <a:latin typeface="Times New Roman" panose="02020603050405020304" pitchFamily="18" charset="0"/>
                <a:ea typeface="+mj-ea"/>
                <a:cs typeface="Times New Roman" panose="02020603050405020304" pitchFamily="18" charset="0"/>
              </a:rPr>
              <a:t>Register a Car: Use Case Collaboration Diagram</a:t>
            </a:r>
            <a:br>
              <a:rPr lang="en-US" u="sng" kern="1200" dirty="0">
                <a:solidFill>
                  <a:prstClr val="white"/>
                </a:solidFill>
                <a:latin typeface="Times New Roman" panose="02020603050405020304" pitchFamily="18" charset="0"/>
                <a:ea typeface="+mn-ea"/>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pic>
        <p:nvPicPr>
          <p:cNvPr id="7" name="Content Placeholder 6" descr="A screenshot of a cell phone&#10;&#10;Description automatically generated">
            <a:extLst>
              <a:ext uri="{FF2B5EF4-FFF2-40B4-BE49-F238E27FC236}">
                <a16:creationId xmlns:a16="http://schemas.microsoft.com/office/drawing/2014/main" id="{7992E169-5A8D-A44D-910A-5D0C09DEAF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312" y="1752600"/>
            <a:ext cx="7696200" cy="4572000"/>
          </a:xfrm>
        </p:spPr>
      </p:pic>
    </p:spTree>
    <p:extLst>
      <p:ext uri="{BB962C8B-B14F-4D97-AF65-F5344CB8AC3E}">
        <p14:creationId xmlns:p14="http://schemas.microsoft.com/office/powerpoint/2010/main" val="21009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1B7-F95D-4510-B438-E122AD265086}"/>
              </a:ext>
            </a:extLst>
          </p:cNvPr>
          <p:cNvSpPr>
            <a:spLocks noGrp="1"/>
          </p:cNvSpPr>
          <p:nvPr>
            <p:ph type="title"/>
          </p:nvPr>
        </p:nvSpPr>
        <p:spPr/>
        <p:txBody>
          <a:bodyPr>
            <a:normAutofit/>
          </a:bodyPr>
          <a:lstStyle/>
          <a:p>
            <a:pPr algn="ctr"/>
            <a:r>
              <a:rPr lang="en-US" u="sng" dirty="0">
                <a:latin typeface="Times New Roman" panose="02020603050405020304" pitchFamily="18" charset="0"/>
                <a:cs typeface="Times New Roman" panose="02020603050405020304" pitchFamily="18" charset="0"/>
              </a:rPr>
              <a:t>Booking a Car: Use Case Collaboration Diagram</a:t>
            </a:r>
          </a:p>
        </p:txBody>
      </p:sp>
      <p:pic>
        <p:nvPicPr>
          <p:cNvPr id="4" name="Content Placeholder 3" descr="A screenshot of a cell phone&#10;&#10;Description automatically generated">
            <a:extLst>
              <a:ext uri="{FF2B5EF4-FFF2-40B4-BE49-F238E27FC236}">
                <a16:creationId xmlns:a16="http://schemas.microsoft.com/office/drawing/2014/main" id="{EDD21CBE-9E0F-405D-BAAE-C2D59A2D6D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3204" y="1981200"/>
            <a:ext cx="8482416" cy="4114800"/>
          </a:xfrm>
          <a:prstGeom prst="rect">
            <a:avLst/>
          </a:prstGeom>
        </p:spPr>
      </p:pic>
    </p:spTree>
    <p:extLst>
      <p:ext uri="{BB962C8B-B14F-4D97-AF65-F5344CB8AC3E}">
        <p14:creationId xmlns:p14="http://schemas.microsoft.com/office/powerpoint/2010/main" val="328133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12803" y="-685800"/>
            <a:ext cx="9144001" cy="1371600"/>
          </a:xfrm>
        </p:spPr>
        <p:txBody>
          <a:bodyPr/>
          <a:lstStyle/>
          <a:p>
            <a:pPr algn="ctr"/>
            <a:r>
              <a:rPr lang="en-US" u="sng" dirty="0">
                <a:latin typeface="Times New Roman" panose="02020603050405020304" pitchFamily="18" charset="0"/>
                <a:cs typeface="Times New Roman" panose="02020603050405020304" pitchFamily="18" charset="0"/>
              </a:rPr>
              <a:t>Title and Content Layout</a:t>
            </a:r>
          </a:p>
        </p:txBody>
      </p:sp>
      <p:sp>
        <p:nvSpPr>
          <p:cNvPr id="14" name="Content Placeholder 13"/>
          <p:cNvSpPr>
            <a:spLocks noGrp="1"/>
          </p:cNvSpPr>
          <p:nvPr>
            <p:ph idx="1"/>
          </p:nvPr>
        </p:nvSpPr>
        <p:spPr>
          <a:xfrm>
            <a:off x="1522413" y="1143000"/>
            <a:ext cx="9134391" cy="5715000"/>
          </a:xfrm>
        </p:spPr>
        <p:txBody>
          <a:bodyPr>
            <a:normAutofit fontScale="85000" lnSpcReduction="20000"/>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Vision Document</a:t>
            </a:r>
          </a:p>
          <a:p>
            <a:pPr marL="754062" lvl="1" indent="-514350"/>
            <a:r>
              <a:rPr lang="en-US" sz="2400" dirty="0">
                <a:latin typeface="Times New Roman" panose="02020603050405020304" pitchFamily="18" charset="0"/>
                <a:cs typeface="Times New Roman" panose="02020603050405020304" pitchFamily="18" charset="0"/>
              </a:rPr>
              <a:t>Introduction </a:t>
            </a:r>
          </a:p>
          <a:p>
            <a:pPr marL="754062" lvl="1" indent="-514350"/>
            <a:r>
              <a:rPr lang="en-US" sz="2400"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Software Requirements Specification</a:t>
            </a:r>
          </a:p>
          <a:p>
            <a:pPr lvl="1"/>
            <a:r>
              <a:rPr lang="en-US" sz="2400" dirty="0">
                <a:latin typeface="Times New Roman" panose="02020603050405020304" pitchFamily="18" charset="0"/>
                <a:cs typeface="Times New Roman" panose="02020603050405020304" pitchFamily="18" charset="0"/>
              </a:rPr>
              <a:t>Use Case Model</a:t>
            </a:r>
          </a:p>
          <a:p>
            <a:pPr lvl="1"/>
            <a:r>
              <a:rPr lang="en-US" sz="2400" dirty="0">
                <a:latin typeface="Times New Roman" panose="02020603050405020304" pitchFamily="18" charset="0"/>
                <a:cs typeface="Times New Roman" panose="02020603050405020304" pitchFamily="18" charset="0"/>
              </a:rPr>
              <a:t>Supplementary Specifications</a:t>
            </a:r>
          </a:p>
          <a:p>
            <a:pPr lvl="1"/>
            <a:r>
              <a:rPr lang="en-US" sz="2400" dirty="0">
                <a:latin typeface="Times New Roman" panose="02020603050405020304" pitchFamily="18" charset="0"/>
                <a:cs typeface="Times New Roman" panose="02020603050405020304" pitchFamily="18" charset="0"/>
              </a:rPr>
              <a:t>Glossary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System Architecture Analysis</a:t>
            </a:r>
            <a:endParaRPr lang="en-US"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System Architecture Analysis Diagram</a:t>
            </a:r>
          </a:p>
          <a:p>
            <a:pPr lvl="1"/>
            <a:r>
              <a:rPr lang="en-US" sz="2400" dirty="0">
                <a:latin typeface="Times New Roman" panose="02020603050405020304" pitchFamily="18" charset="0"/>
                <a:cs typeface="Times New Roman" panose="02020603050405020304" pitchFamily="18" charset="0"/>
              </a:rPr>
              <a:t>Key Abstractions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Use Case Analysis</a:t>
            </a:r>
            <a:endParaRPr lang="en-US"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Sequence Diagram</a:t>
            </a:r>
          </a:p>
          <a:p>
            <a:pPr lvl="1"/>
            <a:r>
              <a:rPr lang="en-US" sz="2400" dirty="0">
                <a:latin typeface="Times New Roman" panose="02020603050405020304" pitchFamily="18" charset="0"/>
                <a:cs typeface="Times New Roman" panose="02020603050405020304" pitchFamily="18" charset="0"/>
              </a:rPr>
              <a:t>Collaboration Diagram</a:t>
            </a:r>
          </a:p>
          <a:p>
            <a:pPr lvl="1"/>
            <a:r>
              <a:rPr lang="en-US" sz="2400" dirty="0">
                <a:latin typeface="Times New Roman" panose="02020603050405020304" pitchFamily="18" charset="0"/>
                <a:cs typeface="Times New Roman" panose="02020603050405020304" pitchFamily="18" charset="0"/>
              </a:rPr>
              <a:t>VOPC Diagram and Class Design</a:t>
            </a:r>
          </a:p>
          <a:p>
            <a:pPr lvl="1"/>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5A3-7891-45FB-B978-CE19461CDF9C}"/>
              </a:ext>
            </a:extLst>
          </p:cNvPr>
          <p:cNvSpPr>
            <a:spLocks noGrp="1"/>
          </p:cNvSpPr>
          <p:nvPr>
            <p:ph type="title"/>
          </p:nvPr>
        </p:nvSpPr>
        <p:spPr/>
        <p:txBody>
          <a:bodyPr>
            <a:normAutofit/>
          </a:bodyPr>
          <a:lstStyle/>
          <a:p>
            <a:pPr algn="ctr"/>
            <a:r>
              <a:rPr lang="en-US" sz="3200" u="sng" dirty="0">
                <a:latin typeface="Times New Roman" panose="02020603050405020304" pitchFamily="18" charset="0"/>
                <a:cs typeface="Times New Roman" panose="02020603050405020304" pitchFamily="18" charset="0"/>
              </a:rPr>
              <a:t>Searching Booking ID: Use Case Collaboration Diagram</a:t>
            </a:r>
          </a:p>
        </p:txBody>
      </p:sp>
      <p:pic>
        <p:nvPicPr>
          <p:cNvPr id="4" name="Content Placeholder 3" descr="A close up of text on a white background&#10;&#10;Description automatically generated">
            <a:extLst>
              <a:ext uri="{FF2B5EF4-FFF2-40B4-BE49-F238E27FC236}">
                <a16:creationId xmlns:a16="http://schemas.microsoft.com/office/drawing/2014/main" id="{9D57BB69-07D9-4567-848E-CAB0375713B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0612" y="1981200"/>
            <a:ext cx="7467599" cy="4343400"/>
          </a:xfrm>
          <a:prstGeom prst="rect">
            <a:avLst/>
          </a:prstGeom>
        </p:spPr>
      </p:pic>
    </p:spTree>
    <p:extLst>
      <p:ext uri="{BB962C8B-B14F-4D97-AF65-F5344CB8AC3E}">
        <p14:creationId xmlns:p14="http://schemas.microsoft.com/office/powerpoint/2010/main" val="407893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4FEB-E492-474F-AD36-C8FD836C355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VOPC Diagram</a:t>
            </a:r>
          </a:p>
        </p:txBody>
      </p:sp>
      <p:sp>
        <p:nvSpPr>
          <p:cNvPr id="3" name="Content Placeholder 2">
            <a:extLst>
              <a:ext uri="{FF2B5EF4-FFF2-40B4-BE49-F238E27FC236}">
                <a16:creationId xmlns:a16="http://schemas.microsoft.com/office/drawing/2014/main" id="{EDFE74FD-0512-4438-9A64-5DF7171313F7}"/>
              </a:ext>
            </a:extLst>
          </p:cNvPr>
          <p:cNvSpPr>
            <a:spLocks noGrp="1"/>
          </p:cNvSpPr>
          <p:nvPr>
            <p:ph idx="1"/>
          </p:nvPr>
        </p:nvSpPr>
        <p:spPr>
          <a:xfrm>
            <a:off x="1532023" y="2438400"/>
            <a:ext cx="9134391" cy="4114801"/>
          </a:xfrm>
        </p:spPr>
        <p:txBody>
          <a:bodyPr>
            <a:normAutofit/>
          </a:bodyPr>
          <a:lstStyle/>
          <a:p>
            <a:pPr lvl="1"/>
            <a:r>
              <a:rPr lang="en-US" sz="2800" dirty="0">
                <a:latin typeface="Times New Roman" panose="02020603050405020304" pitchFamily="18" charset="0"/>
                <a:cs typeface="Times New Roman" panose="02020603050405020304" pitchFamily="18" charset="0"/>
              </a:rPr>
              <a:t>Content</a:t>
            </a:r>
          </a:p>
          <a:p>
            <a:pPr lvl="2"/>
            <a:r>
              <a:rPr lang="en-US" sz="2800" dirty="0">
                <a:latin typeface="Times New Roman" panose="02020603050405020304" pitchFamily="18" charset="0"/>
                <a:cs typeface="Times New Roman" panose="02020603050405020304" pitchFamily="18" charset="0"/>
              </a:rPr>
              <a:t>Register a Car : Use Case VOPC Diagram</a:t>
            </a:r>
          </a:p>
          <a:p>
            <a:pPr lvl="2"/>
            <a:r>
              <a:rPr lang="en-US" sz="2800" dirty="0">
                <a:latin typeface="Times New Roman" panose="02020603050405020304" pitchFamily="18" charset="0"/>
                <a:cs typeface="Times New Roman" panose="02020603050405020304" pitchFamily="18" charset="0"/>
              </a:rPr>
              <a:t>Booking a Car : Use Case VOPC Diagram</a:t>
            </a:r>
          </a:p>
          <a:p>
            <a:pPr lvl="2"/>
            <a:r>
              <a:rPr lang="en-US" sz="2800" dirty="0">
                <a:latin typeface="Times New Roman" panose="02020603050405020304" pitchFamily="18" charset="0"/>
                <a:cs typeface="Times New Roman" panose="02020603050405020304" pitchFamily="18" charset="0"/>
              </a:rPr>
              <a:t>Searching Booking By ID : Use Case VOPC Diagram</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01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C0E-C347-4DF8-BEBB-CFB6332955BA}"/>
              </a:ext>
            </a:extLst>
          </p:cNvPr>
          <p:cNvSpPr>
            <a:spLocks noGrp="1"/>
          </p:cNvSpPr>
          <p:nvPr>
            <p:ph type="title"/>
          </p:nvPr>
        </p:nvSpPr>
        <p:spPr>
          <a:xfrm>
            <a:off x="1370012" y="228600"/>
            <a:ext cx="9144001" cy="1371600"/>
          </a:xfrm>
        </p:spPr>
        <p:txBody>
          <a:bodyPr/>
          <a:lstStyle/>
          <a:p>
            <a:pPr marL="463550" marR="0" lvl="2" algn="ctr" defTabSz="914400" rtl="0" eaLnBrk="1" fontAlgn="auto" latinLnBrk="0" hangingPunct="1">
              <a:lnSpc>
                <a:spcPct val="90000"/>
              </a:lnSpc>
              <a:spcBef>
                <a:spcPts val="600"/>
              </a:spcBef>
              <a:spcAft>
                <a:spcPts val="0"/>
              </a:spcAft>
              <a:buClr>
                <a:srgbClr val="56C5FF"/>
              </a:buClr>
              <a:buSzPct val="100000"/>
              <a:tabLst/>
              <a:defRPr/>
            </a:pPr>
            <a:r>
              <a:rPr lang="en-US" sz="3600" u="sng" kern="1200" spc="100" dirty="0">
                <a:solidFill>
                  <a:schemeClr val="tx1"/>
                </a:solidFill>
                <a:latin typeface="Times New Roman" panose="02020603050405020304" pitchFamily="18" charset="0"/>
                <a:ea typeface="+mj-ea"/>
                <a:cs typeface="Times New Roman" panose="02020603050405020304" pitchFamily="18" charset="0"/>
              </a:rPr>
              <a:t>Register a Car: Use Case VOPC Diagram</a:t>
            </a:r>
            <a:br>
              <a:rPr lang="en-US" u="sng" kern="1200" dirty="0">
                <a:solidFill>
                  <a:prstClr val="white"/>
                </a:solidFill>
                <a:latin typeface="Times New Roman" panose="02020603050405020304" pitchFamily="18" charset="0"/>
                <a:ea typeface="+mn-ea"/>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pic>
        <p:nvPicPr>
          <p:cNvPr id="6" name="Content Placeholder 5" descr="A screenshot of a cell phone&#10;&#10;Description automatically generated">
            <a:extLst>
              <a:ext uri="{FF2B5EF4-FFF2-40B4-BE49-F238E27FC236}">
                <a16:creationId xmlns:a16="http://schemas.microsoft.com/office/drawing/2014/main" id="{93522CBA-18DB-4F3E-BFE9-5DFD4388C81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1545" y="1905000"/>
            <a:ext cx="6700934" cy="3886200"/>
          </a:xfrm>
          <a:prstGeom prst="rect">
            <a:avLst/>
          </a:prstGeom>
        </p:spPr>
      </p:pic>
    </p:spTree>
    <p:extLst>
      <p:ext uri="{BB962C8B-B14F-4D97-AF65-F5344CB8AC3E}">
        <p14:creationId xmlns:p14="http://schemas.microsoft.com/office/powerpoint/2010/main" val="3478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1B7-F95D-4510-B438-E122AD265086}"/>
              </a:ext>
            </a:extLst>
          </p:cNvPr>
          <p:cNvSpPr>
            <a:spLocks noGrp="1"/>
          </p:cNvSpPr>
          <p:nvPr>
            <p:ph type="title"/>
          </p:nvPr>
        </p:nvSpPr>
        <p:spPr>
          <a:xfrm>
            <a:off x="1517649" y="152400"/>
            <a:ext cx="9144001" cy="1371600"/>
          </a:xfrm>
        </p:spPr>
        <p:txBody>
          <a:bodyPr>
            <a:normAutofit/>
          </a:bodyPr>
          <a:lstStyle/>
          <a:p>
            <a:pPr algn="ctr"/>
            <a:r>
              <a:rPr lang="en-US" u="sng" dirty="0">
                <a:latin typeface="Times New Roman" panose="02020603050405020304" pitchFamily="18" charset="0"/>
                <a:cs typeface="Times New Roman" panose="02020603050405020304" pitchFamily="18" charset="0"/>
              </a:rPr>
              <a:t>Booking a Car: Use Case VOPC Diagram</a:t>
            </a:r>
          </a:p>
        </p:txBody>
      </p:sp>
      <p:pic>
        <p:nvPicPr>
          <p:cNvPr id="6" name="Content Placeholder 5" descr="A screenshot of a cell phone&#10;&#10;Description automatically generated">
            <a:extLst>
              <a:ext uri="{FF2B5EF4-FFF2-40B4-BE49-F238E27FC236}">
                <a16:creationId xmlns:a16="http://schemas.microsoft.com/office/drawing/2014/main" id="{5C056F5B-1C0C-43EA-ABE7-EF3014AA09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46077" y="1905000"/>
            <a:ext cx="7487147" cy="4114800"/>
          </a:xfrm>
          <a:prstGeom prst="rect">
            <a:avLst/>
          </a:prstGeom>
        </p:spPr>
      </p:pic>
    </p:spTree>
    <p:extLst>
      <p:ext uri="{BB962C8B-B14F-4D97-AF65-F5344CB8AC3E}">
        <p14:creationId xmlns:p14="http://schemas.microsoft.com/office/powerpoint/2010/main" val="2623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5A3-7891-45FB-B978-CE19461CDF9C}"/>
              </a:ext>
            </a:extLst>
          </p:cNvPr>
          <p:cNvSpPr>
            <a:spLocks noGrp="1"/>
          </p:cNvSpPr>
          <p:nvPr>
            <p:ph type="title"/>
          </p:nvPr>
        </p:nvSpPr>
        <p:spPr>
          <a:xfrm>
            <a:off x="1517649" y="65314"/>
            <a:ext cx="9144001" cy="1371600"/>
          </a:xfrm>
        </p:spPr>
        <p:txBody>
          <a:bodyPr>
            <a:normAutofit/>
          </a:bodyPr>
          <a:lstStyle/>
          <a:p>
            <a:pPr algn="ctr"/>
            <a:r>
              <a:rPr lang="en-US" sz="3400" u="sng" dirty="0">
                <a:latin typeface="Times New Roman" panose="02020603050405020304" pitchFamily="18" charset="0"/>
                <a:cs typeface="Times New Roman" panose="02020603050405020304" pitchFamily="18" charset="0"/>
              </a:rPr>
              <a:t>Searching Booking ID: Use Case VOPC Diagram</a:t>
            </a:r>
          </a:p>
        </p:txBody>
      </p:sp>
      <p:pic>
        <p:nvPicPr>
          <p:cNvPr id="6" name="Content Placeholder 5" descr="A close up of text on a white background&#10;&#10;Description automatically generated">
            <a:extLst>
              <a:ext uri="{FF2B5EF4-FFF2-40B4-BE49-F238E27FC236}">
                <a16:creationId xmlns:a16="http://schemas.microsoft.com/office/drawing/2014/main" id="{B650F704-874B-430B-9F84-46E2BB95991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08249" y="1905000"/>
            <a:ext cx="7162799" cy="4114800"/>
          </a:xfrm>
          <a:prstGeom prst="rect">
            <a:avLst/>
          </a:prstGeom>
        </p:spPr>
      </p:pic>
      <p:pic>
        <p:nvPicPr>
          <p:cNvPr id="3" name="Picture 2">
            <a:extLst>
              <a:ext uri="{FF2B5EF4-FFF2-40B4-BE49-F238E27FC236}">
                <a16:creationId xmlns:a16="http://schemas.microsoft.com/office/drawing/2014/main" id="{E3E66CA1-D60B-8847-A45D-20AD4CBE4AE6}"/>
              </a:ext>
            </a:extLst>
          </p:cNvPr>
          <p:cNvPicPr>
            <a:picLocks noChangeAspect="1"/>
          </p:cNvPicPr>
          <p:nvPr/>
        </p:nvPicPr>
        <p:blipFill>
          <a:blip r:embed="rId3"/>
          <a:stretch>
            <a:fillRect/>
          </a:stretch>
        </p:blipFill>
        <p:spPr>
          <a:xfrm>
            <a:off x="0" y="893"/>
            <a:ext cx="12188825" cy="6856214"/>
          </a:xfrm>
          <a:prstGeom prst="rect">
            <a:avLst/>
          </a:prstGeom>
        </p:spPr>
      </p:pic>
    </p:spTree>
    <p:extLst>
      <p:ext uri="{BB962C8B-B14F-4D97-AF65-F5344CB8AC3E}">
        <p14:creationId xmlns:p14="http://schemas.microsoft.com/office/powerpoint/2010/main" val="24314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5338-31DF-3845-BBCB-9DB8DF745451}"/>
              </a:ext>
            </a:extLst>
          </p:cNvPr>
          <p:cNvSpPr>
            <a:spLocks noGrp="1"/>
          </p:cNvSpPr>
          <p:nvPr>
            <p:ph type="title"/>
          </p:nvPr>
        </p:nvSpPr>
        <p:spPr>
          <a:xfrm>
            <a:off x="798511" y="-304800"/>
            <a:ext cx="9144001" cy="1371600"/>
          </a:xfrm>
        </p:spPr>
        <p:txBody>
          <a:bodyPr>
            <a:normAutofit/>
          </a:bodyPr>
          <a:lstStyle/>
          <a:p>
            <a:pPr algn="ctr"/>
            <a:r>
              <a:rPr lang="en-US" sz="2800" u="sng" dirty="0">
                <a:latin typeface="Times New Roman" panose="02020603050405020304" pitchFamily="18" charset="0"/>
                <a:cs typeface="Times New Roman" panose="02020603050405020304" pitchFamily="18" charset="0"/>
              </a:rPr>
              <a:t>Class Design</a:t>
            </a:r>
          </a:p>
        </p:txBody>
      </p:sp>
      <p:pic>
        <p:nvPicPr>
          <p:cNvPr id="5" name="Content Placeholder 4" descr="A close up of text on a white background&#10;&#10;Description automatically generated">
            <a:extLst>
              <a:ext uri="{FF2B5EF4-FFF2-40B4-BE49-F238E27FC236}">
                <a16:creationId xmlns:a16="http://schemas.microsoft.com/office/drawing/2014/main" id="{084154AE-B1BA-6345-AD62-997293E5A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2" y="1219200"/>
            <a:ext cx="8801100" cy="5276675"/>
          </a:xfrm>
        </p:spPr>
      </p:pic>
    </p:spTree>
    <p:extLst>
      <p:ext uri="{BB962C8B-B14F-4D97-AF65-F5344CB8AC3E}">
        <p14:creationId xmlns:p14="http://schemas.microsoft.com/office/powerpoint/2010/main" val="136701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419B8AD5-EE1C-E147-8FFE-EC1680FF9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812" y="1435100"/>
            <a:ext cx="5283200" cy="3987800"/>
          </a:xfrm>
        </p:spPr>
      </p:pic>
    </p:spTree>
    <p:extLst>
      <p:ext uri="{BB962C8B-B14F-4D97-AF65-F5344CB8AC3E}">
        <p14:creationId xmlns:p14="http://schemas.microsoft.com/office/powerpoint/2010/main" val="38907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D835-72DB-8B4B-9BC5-DD5E30CD2B27}"/>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1. Vision Document</a:t>
            </a:r>
          </a:p>
        </p:txBody>
      </p:sp>
      <p:sp>
        <p:nvSpPr>
          <p:cNvPr id="3" name="Content Placeholder 2">
            <a:extLst>
              <a:ext uri="{FF2B5EF4-FFF2-40B4-BE49-F238E27FC236}">
                <a16:creationId xmlns:a16="http://schemas.microsoft.com/office/drawing/2014/main" id="{DF8169C0-9F3A-9B4A-AE3C-950F19F7DE61}"/>
              </a:ext>
            </a:extLst>
          </p:cNvPr>
          <p:cNvSpPr>
            <a:spLocks noGrp="1"/>
          </p:cNvSpPr>
          <p:nvPr>
            <p:ph idx="1"/>
          </p:nvPr>
        </p:nvSpPr>
        <p:spPr>
          <a:xfrm>
            <a:off x="1532023" y="2209800"/>
            <a:ext cx="9134391" cy="4114801"/>
          </a:xfrm>
        </p:spPr>
        <p:txBody>
          <a:bodyPr>
            <a:normAutofit/>
          </a:bodyPr>
          <a:lstStyle/>
          <a:p>
            <a:r>
              <a:rPr lang="en-US" sz="2800" dirty="0">
                <a:latin typeface="Times New Roman" panose="02020603050405020304" pitchFamily="18" charset="0"/>
                <a:cs typeface="Times New Roman" panose="02020603050405020304" pitchFamily="18" charset="0"/>
              </a:rPr>
              <a:t>Contents</a:t>
            </a:r>
          </a:p>
          <a:p>
            <a:pPr marL="754062" lvl="1" indent="-514350"/>
            <a:r>
              <a:rPr lang="en-US" sz="2800" dirty="0">
                <a:latin typeface="Times New Roman" panose="02020603050405020304" pitchFamily="18" charset="0"/>
                <a:cs typeface="Times New Roman" panose="02020603050405020304" pitchFamily="18" charset="0"/>
              </a:rPr>
              <a:t>Introduction </a:t>
            </a:r>
          </a:p>
          <a:p>
            <a:pPr marL="754062" lvl="1" indent="-514350"/>
            <a:r>
              <a:rPr lang="en-US" sz="2800" dirty="0">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331303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1" y="-152401"/>
            <a:ext cx="9144001" cy="1371600"/>
          </a:xfrm>
        </p:spPr>
        <p:txBody>
          <a:bodyPr>
            <a:normAutofit/>
          </a:bodyPr>
          <a:lstStyle/>
          <a:p>
            <a:pPr algn="ctr"/>
            <a:r>
              <a:rPr lang="en-US" sz="2800"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2C0DA6C-EFE3-45BF-BC77-B5664043E2FE}"/>
              </a:ext>
            </a:extLst>
          </p:cNvPr>
          <p:cNvSpPr>
            <a:spLocks noGrp="1"/>
          </p:cNvSpPr>
          <p:nvPr>
            <p:ph idx="1"/>
          </p:nvPr>
        </p:nvSpPr>
        <p:spPr>
          <a:xfrm>
            <a:off x="1532021" y="1524000"/>
            <a:ext cx="9134391" cy="4953000"/>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Renting a car is a convenient option for anyone who needs a temporary vehicle for a vacation, special event, business outing or during a period when you’re in between cars. Although the process of renting a car might vary from one location or company to the next, a few standard rules apply.</a:t>
            </a:r>
          </a:p>
          <a:p>
            <a:pPr marL="0" indent="0">
              <a:buNone/>
            </a:pPr>
            <a:r>
              <a:rPr lang="en-US" sz="1600" dirty="0">
                <a:latin typeface="Times New Roman" panose="02020603050405020304" pitchFamily="18" charset="0"/>
                <a:cs typeface="Times New Roman" panose="02020603050405020304" pitchFamily="18" charset="0"/>
              </a:rPr>
              <a:t>Renting a car is usually as easy as contacting a rental car company and answering a few questions about your needs and your budget. The first factor the company is going to consider is when you need the car, and for how long. It will then research what it has available during that time period. Based on your budget, you’ll then be able to select which car you’d like. </a:t>
            </a:r>
          </a:p>
          <a:p>
            <a:pPr marL="0" indent="0">
              <a:buNone/>
            </a:pPr>
            <a:r>
              <a:rPr lang="en-US" sz="1600" dirty="0">
                <a:latin typeface="Times New Roman" panose="02020603050405020304" pitchFamily="18" charset="0"/>
                <a:cs typeface="Times New Roman" panose="02020603050405020304" pitchFamily="18" charset="0"/>
              </a:rPr>
              <a:t>Most rental agencies will let you do all of this online, which means you can just pick up the car on the day you need it. You can usually return your rental vehicle at any franchise of the same company, which means you can </a:t>
            </a:r>
            <a:r>
              <a:rPr lang="en-US" sz="16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drop it off</a:t>
            </a:r>
            <a:r>
              <a:rPr lang="en-US" sz="1600" dirty="0">
                <a:latin typeface="Times New Roman" panose="02020603050405020304" pitchFamily="18" charset="0"/>
                <a:cs typeface="Times New Roman" panose="02020603050405020304" pitchFamily="18" charset="0"/>
              </a:rPr>
              <a:t> at your arrival destination if that is more convenient for you.</a:t>
            </a:r>
          </a:p>
          <a:p>
            <a:pPr marL="0" indent="0">
              <a:buNone/>
            </a:pPr>
            <a:r>
              <a:rPr lang="en-US" sz="1600" dirty="0">
                <a:latin typeface="Times New Roman" panose="02020603050405020304" pitchFamily="18" charset="0"/>
                <a:cs typeface="Times New Roman" panose="02020603050405020304" pitchFamily="18" charset="0"/>
              </a:rPr>
              <a:t>When you go to pick up your car, be ready to show proof of address, your driver's license, insurance policy, a valid telephone number and/or email address, and a valid credit or debit card. Most rental agencies will not accept cash as a form of payment because they use your credit or debit card to bill you for any liabilities you face in the event that you damage the vehicle.</a:t>
            </a:r>
          </a:p>
          <a:p>
            <a:pPr marL="0" indent="0">
              <a:buNone/>
            </a:pPr>
            <a:r>
              <a:rPr lang="en-US" sz="1600" dirty="0">
                <a:latin typeface="Times New Roman" panose="02020603050405020304" pitchFamily="18" charset="0"/>
                <a:cs typeface="Times New Roman" panose="02020603050405020304" pitchFamily="18" charset="0"/>
              </a:rPr>
              <a:t>Also, be sure to check your rental agreement to see how many miles you are allowed to travel in your rental car without facing an additional fee. If you go over your </a:t>
            </a:r>
            <a:r>
              <a:rPr lang="en-US" sz="16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mileage restrictions</a:t>
            </a:r>
            <a:r>
              <a:rPr lang="en-US" sz="1600" dirty="0">
                <a:latin typeface="Times New Roman" panose="02020603050405020304" pitchFamily="18" charset="0"/>
                <a:cs typeface="Times New Roman" panose="02020603050405020304" pitchFamily="18" charset="0"/>
              </a:rPr>
              <a:t>, you may be forced to pay for a higher mileage limit, or you may even be charged for each additional mileage you use. You could also be charged for going out of state, so be sure to check with your rental agency before leaving town.</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228600"/>
            <a:ext cx="9144001" cy="1371600"/>
          </a:xfrm>
        </p:spPr>
        <p:txBody>
          <a:bodyPr/>
          <a:lstStyle/>
          <a:p>
            <a:pPr algn="ctr"/>
            <a:r>
              <a:rPr lang="en-US" u="sng" dirty="0">
                <a:latin typeface="Times New Roman" panose="02020603050405020304" pitchFamily="18" charset="0"/>
                <a:cs typeface="Times New Roman" panose="02020603050405020304" pitchFamily="18" charset="0"/>
              </a:rPr>
              <a:t>Problem Statement</a:t>
            </a:r>
          </a:p>
        </p:txBody>
      </p:sp>
      <p:pic>
        <p:nvPicPr>
          <p:cNvPr id="6" name="Content Placeholder 5" descr="A screenshot of a cell phone&#10;&#10;Description automatically generated">
            <a:extLst>
              <a:ext uri="{FF2B5EF4-FFF2-40B4-BE49-F238E27FC236}">
                <a16:creationId xmlns:a16="http://schemas.microsoft.com/office/drawing/2014/main" id="{3DEBD21F-B46F-1849-8792-F261F4E6A32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2643" y="1905000"/>
            <a:ext cx="7983538" cy="3810000"/>
          </a:xfr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00329" y="152400"/>
            <a:ext cx="9144001" cy="1371600"/>
          </a:xfrm>
        </p:spPr>
        <p:txBody>
          <a:bodyPr/>
          <a:lstStyle/>
          <a:p>
            <a:pPr algn="ctr"/>
            <a:r>
              <a:rPr lang="en-US" u="sng" dirty="0">
                <a:latin typeface="Times New Roman" panose="02020603050405020304" pitchFamily="18" charset="0"/>
                <a:cs typeface="Times New Roman" panose="02020603050405020304" pitchFamily="18" charset="0"/>
              </a:rPr>
              <a:t>2. Software Requirements Specification</a:t>
            </a:r>
          </a:p>
        </p:txBody>
      </p:sp>
      <p:sp>
        <p:nvSpPr>
          <p:cNvPr id="4" name="Content Placeholder 3">
            <a:extLst>
              <a:ext uri="{FF2B5EF4-FFF2-40B4-BE49-F238E27FC236}">
                <a16:creationId xmlns:a16="http://schemas.microsoft.com/office/drawing/2014/main" id="{EC03C33E-6EFD-4F7A-B8E7-8D2BBEE30C61}"/>
              </a:ext>
            </a:extLst>
          </p:cNvPr>
          <p:cNvSpPr>
            <a:spLocks noGrp="1"/>
          </p:cNvSpPr>
          <p:nvPr>
            <p:ph idx="1"/>
          </p:nvPr>
        </p:nvSpPr>
        <p:spPr>
          <a:xfrm>
            <a:off x="1527216" y="2438400"/>
            <a:ext cx="9134391" cy="4114801"/>
          </a:xfrm>
        </p:spPr>
        <p:txBody>
          <a:bodyPr>
            <a:normAutofit/>
          </a:bodyPr>
          <a:lstStyle/>
          <a:p>
            <a:r>
              <a:rPr lang="en-US" sz="2800" dirty="0">
                <a:latin typeface="Times New Roman" panose="02020603050405020304" pitchFamily="18" charset="0"/>
                <a:cs typeface="Times New Roman" panose="02020603050405020304" pitchFamily="18" charset="0"/>
              </a:rPr>
              <a:t>Content</a:t>
            </a:r>
          </a:p>
          <a:p>
            <a:pPr lvl="1"/>
            <a:r>
              <a:rPr lang="en-US" sz="2800" dirty="0">
                <a:latin typeface="Times New Roman" panose="02020603050405020304" pitchFamily="18" charset="0"/>
                <a:cs typeface="Times New Roman" panose="02020603050405020304" pitchFamily="18" charset="0"/>
              </a:rPr>
              <a:t>Use Case Model</a:t>
            </a:r>
          </a:p>
          <a:p>
            <a:pPr lvl="2"/>
            <a:r>
              <a:rPr lang="en-US" sz="2600" dirty="0">
                <a:latin typeface="Times New Roman" panose="02020603050405020304" pitchFamily="18" charset="0"/>
                <a:cs typeface="Times New Roman" panose="02020603050405020304" pitchFamily="18" charset="0"/>
              </a:rPr>
              <a:t>Use Case Diagram</a:t>
            </a:r>
          </a:p>
          <a:p>
            <a:pPr lvl="2"/>
            <a:r>
              <a:rPr lang="en-US" sz="2600" dirty="0">
                <a:latin typeface="Times New Roman" panose="02020603050405020304" pitchFamily="18" charset="0"/>
                <a:cs typeface="Times New Roman" panose="02020603050405020304" pitchFamily="18" charset="0"/>
              </a:rPr>
              <a:t>Use Case Description</a:t>
            </a:r>
          </a:p>
          <a:p>
            <a:pPr lvl="1"/>
            <a:r>
              <a:rPr lang="en-US" sz="2800" dirty="0">
                <a:latin typeface="Times New Roman" panose="02020603050405020304" pitchFamily="18" charset="0"/>
                <a:cs typeface="Times New Roman" panose="02020603050405020304" pitchFamily="18" charset="0"/>
              </a:rPr>
              <a:t>Supplementary Specifications</a:t>
            </a:r>
          </a:p>
          <a:p>
            <a:pPr lvl="1"/>
            <a:r>
              <a:rPr lang="en-US" sz="2800" dirty="0">
                <a:latin typeface="Times New Roman" panose="02020603050405020304" pitchFamily="18" charset="0"/>
                <a:cs typeface="Times New Roman" panose="02020603050405020304" pitchFamily="18" charset="0"/>
              </a:rPr>
              <a:t>Glossary</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D19-A1EF-4663-8F7F-CE631187D324}"/>
              </a:ext>
            </a:extLst>
          </p:cNvPr>
          <p:cNvSpPr>
            <a:spLocks noGrp="1"/>
          </p:cNvSpPr>
          <p:nvPr>
            <p:ph type="title"/>
          </p:nvPr>
        </p:nvSpPr>
        <p:spPr>
          <a:xfrm>
            <a:off x="1522410" y="0"/>
            <a:ext cx="9144001" cy="1371600"/>
          </a:xfrm>
        </p:spPr>
        <p:txBody>
          <a:bodyPr/>
          <a:lstStyle/>
          <a:p>
            <a:pPr algn="ctr"/>
            <a:r>
              <a:rPr lang="en-US" u="sng" dirty="0">
                <a:latin typeface="Times New Roman" panose="02020603050405020304" pitchFamily="18" charset="0"/>
                <a:cs typeface="Times New Roman" panose="02020603050405020304" pitchFamily="18" charset="0"/>
              </a:rPr>
              <a:t>Use Case Diagram</a:t>
            </a:r>
          </a:p>
        </p:txBody>
      </p:sp>
      <p:pic>
        <p:nvPicPr>
          <p:cNvPr id="4" name="Content Placeholder 3" descr="A close up of a map&#10;&#10;Description automatically generated">
            <a:extLst>
              <a:ext uri="{FF2B5EF4-FFF2-40B4-BE49-F238E27FC236}">
                <a16:creationId xmlns:a16="http://schemas.microsoft.com/office/drawing/2014/main" id="{42FA29A2-F271-4D70-BFC6-B4FBEAB8CCA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1412" y="1600200"/>
            <a:ext cx="8839200" cy="4953000"/>
          </a:xfrm>
          <a:prstGeom prst="rect">
            <a:avLst/>
          </a:prstGeo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304800"/>
            <a:ext cx="9144001" cy="1371600"/>
          </a:xfrm>
        </p:spPr>
        <p:txBody>
          <a:bodyPr/>
          <a:lstStyle/>
          <a:p>
            <a:pPr algn="ctr"/>
            <a:r>
              <a:rPr lang="en-US" u="sng" dirty="0">
                <a:latin typeface="Times New Roman" panose="02020603050405020304" pitchFamily="18" charset="0"/>
                <a:cs typeface="Times New Roman" panose="02020603050405020304" pitchFamily="18" charset="0"/>
              </a:rPr>
              <a:t>Use Case Descriptions</a:t>
            </a:r>
          </a:p>
        </p:txBody>
      </p:sp>
      <p:pic>
        <p:nvPicPr>
          <p:cNvPr id="12" name="Content Placeholder 11" descr="A screenshot of a cell phone&#10;&#10;Description automatically generated">
            <a:extLst>
              <a:ext uri="{FF2B5EF4-FFF2-40B4-BE49-F238E27FC236}">
                <a16:creationId xmlns:a16="http://schemas.microsoft.com/office/drawing/2014/main" id="{6253E0CD-1450-46F9-BEC0-71CA4BEF3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212" y="1371600"/>
            <a:ext cx="3784074" cy="4419600"/>
          </a:xfrm>
        </p:spPr>
      </p:pic>
      <p:pic>
        <p:nvPicPr>
          <p:cNvPr id="14" name="Picture 13" descr="A screenshot of a cell phone&#10;&#10;Description automatically generated">
            <a:extLst>
              <a:ext uri="{FF2B5EF4-FFF2-40B4-BE49-F238E27FC236}">
                <a16:creationId xmlns:a16="http://schemas.microsoft.com/office/drawing/2014/main" id="{34980EA4-D283-43D0-B428-62AFE94BC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812" y="1371600"/>
            <a:ext cx="3933400" cy="4419600"/>
          </a:xfrm>
          <a:prstGeom prst="rect">
            <a:avLst/>
          </a:prstGeo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635C-137B-4270-9D9A-B96FE9330DBC}"/>
              </a:ext>
            </a:extLst>
          </p:cNvPr>
          <p:cNvSpPr>
            <a:spLocks noGrp="1"/>
          </p:cNvSpPr>
          <p:nvPr>
            <p:ph type="title"/>
          </p:nvPr>
        </p:nvSpPr>
        <p:spPr>
          <a:xfrm>
            <a:off x="1293811" y="228600"/>
            <a:ext cx="9144001" cy="1371600"/>
          </a:xfrm>
        </p:spPr>
        <p:txBody>
          <a:bodyPr/>
          <a:lstStyle/>
          <a:p>
            <a:pPr algn="ctr"/>
            <a:r>
              <a:rPr lang="en-US" u="sng" dirty="0">
                <a:latin typeface="Times New Roman" panose="02020603050405020304" pitchFamily="18" charset="0"/>
                <a:cs typeface="Times New Roman" panose="02020603050405020304" pitchFamily="18" charset="0"/>
              </a:rPr>
              <a:t>Glossary</a:t>
            </a:r>
          </a:p>
        </p:txBody>
      </p:sp>
      <p:graphicFrame>
        <p:nvGraphicFramePr>
          <p:cNvPr id="4" name="Content Placeholder 3">
            <a:extLst>
              <a:ext uri="{FF2B5EF4-FFF2-40B4-BE49-F238E27FC236}">
                <a16:creationId xmlns:a16="http://schemas.microsoft.com/office/drawing/2014/main" id="{60A0E9F5-8C0C-46D6-A957-4FE34F1BA3F9}"/>
              </a:ext>
            </a:extLst>
          </p:cNvPr>
          <p:cNvGraphicFramePr>
            <a:graphicFrameLocks noGrp="1"/>
          </p:cNvGraphicFramePr>
          <p:nvPr>
            <p:ph idx="1"/>
            <p:extLst>
              <p:ext uri="{D42A27DB-BD31-4B8C-83A1-F6EECF244321}">
                <p14:modId xmlns:p14="http://schemas.microsoft.com/office/powerpoint/2010/main" val="1397508158"/>
              </p:ext>
            </p:extLst>
          </p:nvPr>
        </p:nvGraphicFramePr>
        <p:xfrm>
          <a:off x="1751012" y="2057400"/>
          <a:ext cx="8229600" cy="3428997"/>
        </p:xfrm>
        <a:graphic>
          <a:graphicData uri="http://schemas.openxmlformats.org/drawingml/2006/table">
            <a:tbl>
              <a:tblPr firstRow="1" firstCol="1" bandRow="1">
                <a:tableStyleId>{69CF1AB2-1976-4502-BF36-3FF5EA218861}</a:tableStyleId>
              </a:tblPr>
              <a:tblGrid>
                <a:gridCol w="2153718">
                  <a:extLst>
                    <a:ext uri="{9D8B030D-6E8A-4147-A177-3AD203B41FA5}">
                      <a16:colId xmlns:a16="http://schemas.microsoft.com/office/drawing/2014/main" val="1777758669"/>
                    </a:ext>
                  </a:extLst>
                </a:gridCol>
                <a:gridCol w="6075882">
                  <a:extLst>
                    <a:ext uri="{9D8B030D-6E8A-4147-A177-3AD203B41FA5}">
                      <a16:colId xmlns:a16="http://schemas.microsoft.com/office/drawing/2014/main" val="3831004715"/>
                    </a:ext>
                  </a:extLst>
                </a:gridCol>
              </a:tblGrid>
              <a:tr h="481637">
                <a:tc>
                  <a:txBody>
                    <a:bodyPr/>
                    <a:lstStyle/>
                    <a:p>
                      <a:pPr marL="0" marR="0">
                        <a:lnSpc>
                          <a:spcPct val="150000"/>
                        </a:lnSpc>
                        <a:spcBef>
                          <a:spcPts val="0"/>
                        </a:spcBef>
                        <a:spcAft>
                          <a:spcPts val="0"/>
                        </a:spcAft>
                      </a:pPr>
                      <a:r>
                        <a:rPr lang="en-US" sz="1200">
                          <a:effectLst/>
                        </a:rPr>
                        <a:t>Customer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A person who Is renting a car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84076313"/>
                  </a:ext>
                </a:extLst>
              </a:tr>
              <a:tr h="1020812">
                <a:tc>
                  <a:txBody>
                    <a:bodyPr/>
                    <a:lstStyle/>
                    <a:p>
                      <a:pPr marL="0" marR="0">
                        <a:lnSpc>
                          <a:spcPct val="150000"/>
                        </a:lnSpc>
                        <a:spcBef>
                          <a:spcPts val="0"/>
                        </a:spcBef>
                        <a:spcAft>
                          <a:spcPts val="0"/>
                        </a:spcAft>
                      </a:pPr>
                      <a:r>
                        <a:rPr lang="en-US" sz="1200" dirty="0">
                          <a:effectLst/>
                        </a:rPr>
                        <a:t>Employee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A person who works at car rental office and who is responsible for handing the rental car to customers.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3195350"/>
                  </a:ext>
                </a:extLst>
              </a:tr>
              <a:tr h="481637">
                <a:tc>
                  <a:txBody>
                    <a:bodyPr/>
                    <a:lstStyle/>
                    <a:p>
                      <a:pPr marL="0" marR="0">
                        <a:lnSpc>
                          <a:spcPct val="150000"/>
                        </a:lnSpc>
                        <a:spcBef>
                          <a:spcPts val="0"/>
                        </a:spcBef>
                        <a:spcAft>
                          <a:spcPts val="0"/>
                        </a:spcAft>
                      </a:pPr>
                      <a:r>
                        <a:rPr lang="en-US" sz="1200">
                          <a:effectLst/>
                        </a:rPr>
                        <a:t>VIN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Is vehicle identification number that uniquely identifies a car.</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944211"/>
                  </a:ext>
                </a:extLst>
              </a:tr>
              <a:tr h="481637">
                <a:tc>
                  <a:txBody>
                    <a:bodyPr/>
                    <a:lstStyle/>
                    <a:p>
                      <a:pPr marL="0" marR="0">
                        <a:lnSpc>
                          <a:spcPct val="150000"/>
                        </a:lnSpc>
                        <a:spcBef>
                          <a:spcPts val="0"/>
                        </a:spcBef>
                        <a:spcAft>
                          <a:spcPts val="0"/>
                        </a:spcAft>
                      </a:pPr>
                      <a:r>
                        <a:rPr lang="en-US" sz="1200">
                          <a:effectLst/>
                        </a:rPr>
                        <a:t>Administrator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A person who manages Employees and Rental cars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4138094"/>
                  </a:ext>
                </a:extLst>
              </a:tr>
              <a:tr h="481637">
                <a:tc>
                  <a:txBody>
                    <a:bodyPr/>
                    <a:lstStyle/>
                    <a:p>
                      <a:pPr marL="0" marR="0">
                        <a:lnSpc>
                          <a:spcPct val="150000"/>
                        </a:lnSpc>
                        <a:spcBef>
                          <a:spcPts val="0"/>
                        </a:spcBef>
                        <a:spcAft>
                          <a:spcPts val="0"/>
                        </a:spcAft>
                      </a:pPr>
                      <a:r>
                        <a:rPr lang="en-US" sz="1200">
                          <a:effectLst/>
                        </a:rPr>
                        <a:t>Booking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Booking is a reservation detail of a rental car.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1511018"/>
                  </a:ext>
                </a:extLst>
              </a:tr>
              <a:tr h="481637">
                <a:tc>
                  <a:txBody>
                    <a:bodyPr/>
                    <a:lstStyle/>
                    <a:p>
                      <a:pPr marL="0" marR="0">
                        <a:lnSpc>
                          <a:spcPct val="150000"/>
                        </a:lnSpc>
                        <a:spcBef>
                          <a:spcPts val="0"/>
                        </a:spcBef>
                        <a:spcAft>
                          <a:spcPts val="0"/>
                        </a:spcAft>
                      </a:pPr>
                      <a:r>
                        <a:rPr lang="en-US" sz="1200">
                          <a:effectLst/>
                        </a:rPr>
                        <a:t>Rental Car</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Is a car that is rented to the customers</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120160"/>
                  </a:ext>
                </a:extLst>
              </a:tr>
            </a:tbl>
          </a:graphicData>
        </a:graphic>
      </p:graphicFrame>
    </p:spTree>
    <p:extLst>
      <p:ext uri="{BB962C8B-B14F-4D97-AF65-F5344CB8AC3E}">
        <p14:creationId xmlns:p14="http://schemas.microsoft.com/office/powerpoint/2010/main" val="194099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551</TotalTime>
  <Words>731</Words>
  <Application>Microsoft Macintosh PowerPoint</Application>
  <PresentationFormat>Custom</PresentationFormat>
  <Paragraphs>101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Corbel</vt:lpstr>
      <vt:lpstr>Times</vt:lpstr>
      <vt:lpstr>Times New Roman</vt:lpstr>
      <vt:lpstr>Digital Blue Tunnel 16x9</vt:lpstr>
      <vt:lpstr>eCar-Rental</vt:lpstr>
      <vt:lpstr>Title and Content Layout</vt:lpstr>
      <vt:lpstr>1. Vision Document</vt:lpstr>
      <vt:lpstr>Introduction</vt:lpstr>
      <vt:lpstr>Problem Statement</vt:lpstr>
      <vt:lpstr>2. Software Requirements Specification</vt:lpstr>
      <vt:lpstr>Use Case Diagram</vt:lpstr>
      <vt:lpstr>Use Case Descriptions</vt:lpstr>
      <vt:lpstr>Glossary</vt:lpstr>
      <vt:lpstr>3. System Architecture Analysis</vt:lpstr>
      <vt:lpstr>System Architecture Analysis Diagram</vt:lpstr>
      <vt:lpstr>Key Abstractions </vt:lpstr>
      <vt:lpstr>4. Use Case Analysis</vt:lpstr>
      <vt:lpstr>Register a Car: Use Case Sequence Diagram</vt:lpstr>
      <vt:lpstr>Booking a Car: Use Case Sequence Diagram</vt:lpstr>
      <vt:lpstr>Searching Booking By ID: Use Case Sequence Diagram</vt:lpstr>
      <vt:lpstr>Collaboration Diagram</vt:lpstr>
      <vt:lpstr>Register a Car: Use Case Collaboration Diagram </vt:lpstr>
      <vt:lpstr>Booking a Car: Use Case Collaboration Diagram</vt:lpstr>
      <vt:lpstr>Searching Booking ID: Use Case Collaboration Diagram</vt:lpstr>
      <vt:lpstr>VOPC Diagram</vt:lpstr>
      <vt:lpstr>Register a Car: Use Case VOPC Diagram </vt:lpstr>
      <vt:lpstr>Booking a Car: Use Case VOPC Diagram</vt:lpstr>
      <vt:lpstr>Searching Booking ID: Use Case VOPC Diagram</vt:lpstr>
      <vt:lpstr>Class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eCar-Rental</dc:title>
  <dc:creator>Essey Abraham Tezare</dc:creator>
  <cp:lastModifiedBy>Biniam Tsehaye Arefaine</cp:lastModifiedBy>
  <cp:revision>33</cp:revision>
  <dcterms:created xsi:type="dcterms:W3CDTF">2020-05-31T18:17:55Z</dcterms:created>
  <dcterms:modified xsi:type="dcterms:W3CDTF">2020-06-05T16:54:35Z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